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312" r:id="rId3"/>
    <p:sldId id="315" r:id="rId4"/>
    <p:sldId id="316" r:id="rId5"/>
    <p:sldId id="317" r:id="rId6"/>
    <p:sldId id="318" r:id="rId7"/>
    <p:sldId id="319" r:id="rId8"/>
    <p:sldId id="314" r:id="rId9"/>
    <p:sldId id="313" r:id="rId10"/>
    <p:sldId id="307" r:id="rId11"/>
    <p:sldId id="344" r:id="rId12"/>
    <p:sldId id="261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39" r:id="rId33"/>
    <p:sldId id="340" r:id="rId34"/>
    <p:sldId id="341" r:id="rId35"/>
    <p:sldId id="342" r:id="rId36"/>
    <p:sldId id="343" r:id="rId3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152" y="5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8E9A1-6343-46A7-80CB-D03DFA1F1141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32B69D-6CB9-4346-9166-7A05EE813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12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25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42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21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208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6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4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7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98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19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36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BBCB5-A1CA-49E2-8513-2A8EF3138315}" type="datetimeFigureOut">
              <a:rPr lang="en-GB" smtClean="0"/>
              <a:t>19/12/2020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1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40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21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30.png"/><Relationship Id="rId10" Type="http://schemas.openxmlformats.org/officeDocument/2006/relationships/image" Target="../media/image29.png"/><Relationship Id="rId4" Type="http://schemas.openxmlformats.org/officeDocument/2006/relationships/image" Target="../media/image310.png"/><Relationship Id="rId9" Type="http://schemas.openxmlformats.org/officeDocument/2006/relationships/image" Target="../media/image8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Angle between the Chords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a puzzle by Catriona Shearer</a:t>
            </a:r>
          </a:p>
        </p:txBody>
      </p:sp>
    </p:spTree>
    <p:extLst>
      <p:ext uri="{BB962C8B-B14F-4D97-AF65-F5344CB8AC3E}">
        <p14:creationId xmlns:p14="http://schemas.microsoft.com/office/powerpoint/2010/main" val="327753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40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37218-1631-49D4-9ECD-DB6BA65E4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	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237FBA-C84B-4F3F-A5E0-D606A0D324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The required angle (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135</m:t>
                    </m:r>
                    <m:r>
                      <a:rPr lang="en-GB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dirty="0"/>
                  <a:t>) is invariant.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The </a:t>
                </a:r>
                <a:r>
                  <a:rPr lang="en-GB" dirty="0" err="1"/>
                  <a:t>Geogebra</a:t>
                </a:r>
                <a:r>
                  <a:rPr lang="en-GB" dirty="0"/>
                  <a:t> file demonstrates this.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A237FBA-C84B-4F3F-A5E0-D606A0D324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8389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64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409086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58103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78630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36479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70614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096406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407484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49473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77026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94194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72218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77501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94660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160379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368B33-23FD-4566-AF36-96EAD5A16D09}"/>
              </a:ext>
            </a:extLst>
          </p:cNvPr>
          <p:cNvSpPr/>
          <p:nvPr/>
        </p:nvSpPr>
        <p:spPr>
          <a:xfrm>
            <a:off x="0" y="0"/>
            <a:ext cx="91146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8" y="169033"/>
            <a:ext cx="5207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80541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rgbClr val="FFFF66">
                <a:alpha val="50196"/>
              </a:srgb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79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374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21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2155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21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2155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492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420308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8208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52982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70873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89850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204398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72218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1727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54584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415792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457176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44831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429926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42416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429926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425732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44966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417723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453970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6592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>
            <a:grpSpLocks noChangeAspect="1"/>
          </p:cNvGrpSpPr>
          <p:nvPr/>
        </p:nvGrpSpPr>
        <p:grpSpPr>
          <a:xfrm>
            <a:off x="1741050" y="1406726"/>
            <a:ext cx="5661900" cy="4260110"/>
            <a:chOff x="380144" y="2193549"/>
            <a:chExt cx="4194000" cy="3155644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rgbClr val="FFFF66">
                <a:alpha val="50196"/>
              </a:srgb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09191"/>
              <a:ext cx="0" cy="640002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2556927" y="505752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927" y="505752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5343331" y="4434517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331" y="4434517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FD71DF0-3BBC-49CF-BAEE-7ACD1297DCE0}"/>
              </a:ext>
            </a:extLst>
          </p:cNvPr>
          <p:cNvCxnSpPr/>
          <p:nvPr/>
        </p:nvCxnSpPr>
        <p:spPr>
          <a:xfrm flipV="1">
            <a:off x="2582310" y="3532802"/>
            <a:ext cx="2686372" cy="1263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BBD599-5AAF-4E3F-A782-27D1D65A1D3D}"/>
              </a:ext>
            </a:extLst>
          </p:cNvPr>
          <p:cNvCxnSpPr/>
          <p:nvPr/>
        </p:nvCxnSpPr>
        <p:spPr>
          <a:xfrm>
            <a:off x="2582310" y="4802835"/>
            <a:ext cx="2686372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AD0F9F7-E34D-4C8D-8B8A-58AA10A46D58}"/>
              </a:ext>
            </a:extLst>
          </p:cNvPr>
          <p:cNvCxnSpPr>
            <a:cxnSpLocks/>
          </p:cNvCxnSpPr>
          <p:nvPr/>
        </p:nvCxnSpPr>
        <p:spPr>
          <a:xfrm>
            <a:off x="3358336" y="4444833"/>
            <a:ext cx="955173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9BF969C-7DB3-441D-9E97-50A82FD7C937}"/>
              </a:ext>
            </a:extLst>
          </p:cNvPr>
          <p:cNvCxnSpPr>
            <a:cxnSpLocks/>
          </p:cNvCxnSpPr>
          <p:nvPr/>
        </p:nvCxnSpPr>
        <p:spPr>
          <a:xfrm>
            <a:off x="4313509" y="3540291"/>
            <a:ext cx="955173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78DF684-EF7E-4FB3-A5BB-8639B39858E3}"/>
              </a:ext>
            </a:extLst>
          </p:cNvPr>
          <p:cNvCxnSpPr>
            <a:endCxn id="34" idx="0"/>
          </p:cNvCxnSpPr>
          <p:nvPr/>
        </p:nvCxnSpPr>
        <p:spPr>
          <a:xfrm flipV="1">
            <a:off x="5268681" y="1422888"/>
            <a:ext cx="2" cy="2117402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D053ACE-2D94-4789-9E0D-2C2FDAB450F2}"/>
              </a:ext>
            </a:extLst>
          </p:cNvPr>
          <p:cNvCxnSpPr/>
          <p:nvPr/>
        </p:nvCxnSpPr>
        <p:spPr>
          <a:xfrm>
            <a:off x="5211266" y="2691114"/>
            <a:ext cx="11888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51D259E-043F-4B40-B785-765B271010B2}"/>
              </a:ext>
            </a:extLst>
          </p:cNvPr>
          <p:cNvCxnSpPr>
            <a:cxnSpLocks/>
          </p:cNvCxnSpPr>
          <p:nvPr/>
        </p:nvCxnSpPr>
        <p:spPr>
          <a:xfrm rot="3900000">
            <a:off x="4229351" y="4000982"/>
            <a:ext cx="11888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BB03672-124F-4153-BB15-28191FC494B3}"/>
              </a:ext>
            </a:extLst>
          </p:cNvPr>
          <p:cNvGrpSpPr/>
          <p:nvPr/>
        </p:nvGrpSpPr>
        <p:grpSpPr>
          <a:xfrm>
            <a:off x="2070366" y="4282632"/>
            <a:ext cx="1106946" cy="1030916"/>
            <a:chOff x="2070366" y="4282632"/>
            <a:chExt cx="1106946" cy="10309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B12DE067-8CCE-412F-940B-E7C959F18893}"/>
                    </a:ext>
                  </a:extLst>
                </p:cNvPr>
                <p:cNvSpPr txBox="1"/>
                <p:nvPr/>
              </p:nvSpPr>
              <p:spPr>
                <a:xfrm>
                  <a:off x="2824716" y="4542610"/>
                  <a:ext cx="35259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B12DE067-8CCE-412F-940B-E7C959F188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24716" y="4542610"/>
                  <a:ext cx="352596" cy="33855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C2B0B005-E212-4F91-BD28-A14F734D4A41}"/>
                </a:ext>
              </a:extLst>
            </p:cNvPr>
            <p:cNvSpPr/>
            <p:nvPr/>
          </p:nvSpPr>
          <p:spPr>
            <a:xfrm>
              <a:off x="2070366" y="4282632"/>
              <a:ext cx="1030916" cy="1030916"/>
            </a:xfrm>
            <a:prstGeom prst="arc">
              <a:avLst>
                <a:gd name="adj1" fmla="val 20173881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B979F42-17E0-4C12-97C3-E7E725CC9428}"/>
              </a:ext>
            </a:extLst>
          </p:cNvPr>
          <p:cNvGrpSpPr/>
          <p:nvPr/>
        </p:nvGrpSpPr>
        <p:grpSpPr>
          <a:xfrm>
            <a:off x="2801043" y="3930464"/>
            <a:ext cx="1078548" cy="1030916"/>
            <a:chOff x="2801043" y="3930464"/>
            <a:chExt cx="1078548" cy="10309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E8E769F2-B684-4D28-A28B-25DAB4856004}"/>
                    </a:ext>
                  </a:extLst>
                </p:cNvPr>
                <p:cNvSpPr txBox="1"/>
                <p:nvPr/>
              </p:nvSpPr>
              <p:spPr>
                <a:xfrm>
                  <a:off x="3569497" y="4195823"/>
                  <a:ext cx="31009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E8E769F2-B684-4D28-A28B-25DAB485600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69497" y="4195823"/>
                  <a:ext cx="310094" cy="33855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1FF8A1DB-5049-45F9-A663-FBD6E1B077A4}"/>
                </a:ext>
              </a:extLst>
            </p:cNvPr>
            <p:cNvSpPr/>
            <p:nvPr/>
          </p:nvSpPr>
          <p:spPr>
            <a:xfrm>
              <a:off x="2801043" y="3930464"/>
              <a:ext cx="1030916" cy="1030916"/>
            </a:xfrm>
            <a:prstGeom prst="arc">
              <a:avLst>
                <a:gd name="adj1" fmla="val 20173881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907741C-9483-4C50-8A62-D9E8297E3796}"/>
              </a:ext>
            </a:extLst>
          </p:cNvPr>
          <p:cNvGrpSpPr/>
          <p:nvPr/>
        </p:nvGrpSpPr>
        <p:grpSpPr>
          <a:xfrm>
            <a:off x="4697881" y="3034500"/>
            <a:ext cx="1084855" cy="1030916"/>
            <a:chOff x="4697881" y="3034500"/>
            <a:chExt cx="1084855" cy="10309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55824D08-19D7-4F36-B0E4-46255D2BBFBF}"/>
                    </a:ext>
                  </a:extLst>
                </p:cNvPr>
                <p:cNvSpPr txBox="1"/>
                <p:nvPr/>
              </p:nvSpPr>
              <p:spPr>
                <a:xfrm>
                  <a:off x="4697881" y="3470025"/>
                  <a:ext cx="35259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55824D08-19D7-4F36-B0E4-46255D2BBF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7881" y="3470025"/>
                  <a:ext cx="352596" cy="33855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666D3D4F-2C76-4CF4-BFF5-F0E24B2AE9AA}"/>
                </a:ext>
              </a:extLst>
            </p:cNvPr>
            <p:cNvSpPr/>
            <p:nvPr/>
          </p:nvSpPr>
          <p:spPr>
            <a:xfrm rot="10800000">
              <a:off x="4751820" y="3034500"/>
              <a:ext cx="1030916" cy="1030916"/>
            </a:xfrm>
            <a:prstGeom prst="arc">
              <a:avLst>
                <a:gd name="adj1" fmla="val 20173881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40E8D33E-F66B-41CA-8890-815257C5D734}"/>
              </a:ext>
            </a:extLst>
          </p:cNvPr>
          <p:cNvSpPr/>
          <p:nvPr/>
        </p:nvSpPr>
        <p:spPr>
          <a:xfrm>
            <a:off x="5100545" y="3373052"/>
            <a:ext cx="170732" cy="170732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6480F38-7224-4A96-A8C5-31CEF95A4F31}"/>
              </a:ext>
            </a:extLst>
          </p:cNvPr>
          <p:cNvGrpSpPr/>
          <p:nvPr/>
        </p:nvGrpSpPr>
        <p:grpSpPr>
          <a:xfrm>
            <a:off x="2245923" y="3292997"/>
            <a:ext cx="2259758" cy="2259758"/>
            <a:chOff x="2245923" y="3292997"/>
            <a:chExt cx="2259758" cy="22597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82BBCDF2-9E22-4C56-B57A-EA020C76B2C9}"/>
                    </a:ext>
                  </a:extLst>
                </p:cNvPr>
                <p:cNvSpPr txBox="1"/>
                <p:nvPr/>
              </p:nvSpPr>
              <p:spPr>
                <a:xfrm>
                  <a:off x="3640965" y="3628670"/>
                  <a:ext cx="697413" cy="4396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45°−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82BBCDF2-9E22-4C56-B57A-EA020C76B2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0965" y="3628670"/>
                  <a:ext cx="697413" cy="439608"/>
                </a:xfrm>
                <a:prstGeom prst="rect">
                  <a:avLst/>
                </a:prstGeom>
                <a:blipFill>
                  <a:blip r:embed="rId7"/>
                  <a:stretch>
                    <a:fillRect b="-277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Arc 36">
              <a:extLst>
                <a:ext uri="{FF2B5EF4-FFF2-40B4-BE49-F238E27FC236}">
                  <a16:creationId xmlns:a16="http://schemas.microsoft.com/office/drawing/2014/main" id="{9F97A6A4-8CCB-4840-AC52-F49B8200D436}"/>
                </a:ext>
              </a:extLst>
            </p:cNvPr>
            <p:cNvSpPr/>
            <p:nvPr/>
          </p:nvSpPr>
          <p:spPr>
            <a:xfrm>
              <a:off x="2245923" y="3292997"/>
              <a:ext cx="2259758" cy="2259758"/>
            </a:xfrm>
            <a:prstGeom prst="arc">
              <a:avLst>
                <a:gd name="adj1" fmla="val 18099365"/>
                <a:gd name="adj2" fmla="val 2011038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2DC2F3C-9831-4B11-8A9D-4364FE08B4A5}"/>
              </a:ext>
            </a:extLst>
          </p:cNvPr>
          <p:cNvGrpSpPr/>
          <p:nvPr/>
        </p:nvGrpSpPr>
        <p:grpSpPr>
          <a:xfrm>
            <a:off x="4630315" y="2901511"/>
            <a:ext cx="1298706" cy="1290512"/>
            <a:chOff x="4626966" y="2901511"/>
            <a:chExt cx="1298706" cy="12905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84E14929-1135-4366-AA33-6BD386267FFF}"/>
                    </a:ext>
                  </a:extLst>
                </p:cNvPr>
                <p:cNvSpPr txBox="1"/>
                <p:nvPr/>
              </p:nvSpPr>
              <p:spPr>
                <a:xfrm>
                  <a:off x="4650611" y="3740902"/>
                  <a:ext cx="697413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90°−</m:t>
                        </m:r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84E14929-1135-4366-AA33-6BD386267F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0611" y="3740902"/>
                  <a:ext cx="697413" cy="27699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Arc 38">
              <a:extLst>
                <a:ext uri="{FF2B5EF4-FFF2-40B4-BE49-F238E27FC236}">
                  <a16:creationId xmlns:a16="http://schemas.microsoft.com/office/drawing/2014/main" id="{42C4F7EF-71AE-44A9-A58D-8E0996C2B623}"/>
                </a:ext>
              </a:extLst>
            </p:cNvPr>
            <p:cNvSpPr/>
            <p:nvPr/>
          </p:nvSpPr>
          <p:spPr>
            <a:xfrm>
              <a:off x="4626966" y="2901511"/>
              <a:ext cx="1298706" cy="1290512"/>
            </a:xfrm>
            <a:prstGeom prst="arc">
              <a:avLst>
                <a:gd name="adj1" fmla="val 5511213"/>
                <a:gd name="adj2" fmla="val 93037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4E0049DE-582F-4FAE-83D3-4B91B81DFDDC}"/>
              </a:ext>
            </a:extLst>
          </p:cNvPr>
          <p:cNvGrpSpPr/>
          <p:nvPr/>
        </p:nvGrpSpPr>
        <p:grpSpPr>
          <a:xfrm>
            <a:off x="1340327" y="3918501"/>
            <a:ext cx="2489920" cy="1030916"/>
            <a:chOff x="1340327" y="3918501"/>
            <a:chExt cx="2489920" cy="1030916"/>
          </a:xfrm>
        </p:grpSpPr>
        <p:sp>
          <p:nvSpPr>
            <p:cNvPr id="40" name="Arc 39">
              <a:extLst>
                <a:ext uri="{FF2B5EF4-FFF2-40B4-BE49-F238E27FC236}">
                  <a16:creationId xmlns:a16="http://schemas.microsoft.com/office/drawing/2014/main" id="{B30A268B-EEA7-443B-8EE1-970F3A6071F9}"/>
                </a:ext>
              </a:extLst>
            </p:cNvPr>
            <p:cNvSpPr/>
            <p:nvPr/>
          </p:nvSpPr>
          <p:spPr>
            <a:xfrm>
              <a:off x="2799331" y="3918501"/>
              <a:ext cx="1030916" cy="1030916"/>
            </a:xfrm>
            <a:prstGeom prst="arc">
              <a:avLst>
                <a:gd name="adj1" fmla="val 9129811"/>
                <a:gd name="adj2" fmla="val 985648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Arc 41">
              <a:extLst>
                <a:ext uri="{FF2B5EF4-FFF2-40B4-BE49-F238E27FC236}">
                  <a16:creationId xmlns:a16="http://schemas.microsoft.com/office/drawing/2014/main" id="{BDF6FEC3-895D-4847-9DAB-A358269F535A}"/>
                </a:ext>
              </a:extLst>
            </p:cNvPr>
            <p:cNvSpPr/>
            <p:nvPr/>
          </p:nvSpPr>
          <p:spPr>
            <a:xfrm>
              <a:off x="1367887" y="4382968"/>
              <a:ext cx="1527613" cy="467943"/>
            </a:xfrm>
            <a:prstGeom prst="arc">
              <a:avLst>
                <a:gd name="adj1" fmla="val 11936664"/>
                <a:gd name="adj2" fmla="val 0"/>
              </a:avLst>
            </a:prstGeom>
            <a:ln w="12700">
              <a:solidFill>
                <a:schemeClr val="tx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F77551F1-9682-4081-B218-3979F8A9970F}"/>
                    </a:ext>
                  </a:extLst>
                </p:cNvPr>
                <p:cNvSpPr txBox="1"/>
                <p:nvPr/>
              </p:nvSpPr>
              <p:spPr>
                <a:xfrm>
                  <a:off x="1340327" y="4145649"/>
                  <a:ext cx="352597" cy="5554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1600" dirty="0"/>
                </a:p>
              </p:txBody>
            </p:sp>
          </mc:Choice>
          <mc:Fallback xmlns="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F77551F1-9682-4081-B218-3979F8A997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0327" y="4145649"/>
                  <a:ext cx="352597" cy="55547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3B84C1E-65D2-464B-934F-9B65442FBD2B}"/>
              </a:ext>
            </a:extLst>
          </p:cNvPr>
          <p:cNvGrpSpPr/>
          <p:nvPr/>
        </p:nvGrpSpPr>
        <p:grpSpPr>
          <a:xfrm>
            <a:off x="4117123" y="247983"/>
            <a:ext cx="2287788" cy="2307331"/>
            <a:chOff x="4117123" y="247983"/>
            <a:chExt cx="2287788" cy="23073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908AD22F-99AB-42C9-A7F1-823005E9539C}"/>
                    </a:ext>
                  </a:extLst>
                </p:cNvPr>
                <p:cNvSpPr txBox="1"/>
                <p:nvPr/>
              </p:nvSpPr>
              <p:spPr>
                <a:xfrm>
                  <a:off x="4646609" y="2050600"/>
                  <a:ext cx="706064" cy="4488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45°−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 xmlns="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908AD22F-99AB-42C9-A7F1-823005E953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6609" y="2050600"/>
                  <a:ext cx="706064" cy="448863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D2BA41B6-EF28-4C5C-9BE3-25DD6D3BAB38}"/>
                </a:ext>
              </a:extLst>
            </p:cNvPr>
            <p:cNvSpPr/>
            <p:nvPr/>
          </p:nvSpPr>
          <p:spPr>
            <a:xfrm>
              <a:off x="4117123" y="247983"/>
              <a:ext cx="2287788" cy="2307331"/>
            </a:xfrm>
            <a:prstGeom prst="arc">
              <a:avLst>
                <a:gd name="adj1" fmla="val 5395975"/>
                <a:gd name="adj2" fmla="val 725647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A866CC1-E92B-49B1-A14C-0EE5D183208C}"/>
              </a:ext>
            </a:extLst>
          </p:cNvPr>
          <p:cNvGrpSpPr/>
          <p:nvPr/>
        </p:nvGrpSpPr>
        <p:grpSpPr>
          <a:xfrm>
            <a:off x="1201992" y="5337286"/>
            <a:ext cx="2593793" cy="1465471"/>
            <a:chOff x="1201992" y="5754378"/>
            <a:chExt cx="2593793" cy="1465471"/>
          </a:xfrm>
        </p:grpSpPr>
        <p:sp>
          <p:nvSpPr>
            <p:cNvPr id="65" name="Arc 64">
              <a:extLst>
                <a:ext uri="{FF2B5EF4-FFF2-40B4-BE49-F238E27FC236}">
                  <a16:creationId xmlns:a16="http://schemas.microsoft.com/office/drawing/2014/main" id="{CF54A190-4865-49C7-880E-EF01ABA46DFF}"/>
                </a:ext>
              </a:extLst>
            </p:cNvPr>
            <p:cNvSpPr/>
            <p:nvPr/>
          </p:nvSpPr>
          <p:spPr>
            <a:xfrm>
              <a:off x="1201992" y="6174820"/>
              <a:ext cx="1043648" cy="1045029"/>
            </a:xfrm>
            <a:prstGeom prst="arc">
              <a:avLst>
                <a:gd name="adj1" fmla="val 20763990"/>
                <a:gd name="adj2" fmla="val 21524551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E17822DA-BB1A-4548-A431-0BD49C6F03EF}"/>
                </a:ext>
              </a:extLst>
            </p:cNvPr>
            <p:cNvSpPr/>
            <p:nvPr/>
          </p:nvSpPr>
          <p:spPr>
            <a:xfrm>
              <a:off x="2752137" y="5754378"/>
              <a:ext cx="1043648" cy="1045029"/>
            </a:xfrm>
            <a:prstGeom prst="arc">
              <a:avLst>
                <a:gd name="adj1" fmla="val 8854111"/>
                <a:gd name="adj2" fmla="val 9689771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7DC22129-0FCC-48AA-8C54-BEE7819CBF0C}"/>
                </a:ext>
              </a:extLst>
            </p:cNvPr>
            <p:cNvGrpSpPr/>
            <p:nvPr/>
          </p:nvGrpSpPr>
          <p:grpSpPr>
            <a:xfrm>
              <a:off x="2053519" y="6163144"/>
              <a:ext cx="1092448" cy="1030916"/>
              <a:chOff x="2070366" y="4273556"/>
              <a:chExt cx="1092448" cy="1030916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59" name="TextBox 58">
                    <a:extLst>
                      <a:ext uri="{FF2B5EF4-FFF2-40B4-BE49-F238E27FC236}">
                        <a16:creationId xmlns:a16="http://schemas.microsoft.com/office/drawing/2014/main" id="{C7B986F1-F9BC-4A52-92E0-3CD8DA784FAC}"/>
                      </a:ext>
                    </a:extLst>
                  </p:cNvPr>
                  <p:cNvSpPr txBox="1"/>
                  <p:nvPr/>
                </p:nvSpPr>
                <p:spPr>
                  <a:xfrm>
                    <a:off x="2785531" y="4575580"/>
                    <a:ext cx="377283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oMath>
                      </m:oMathPara>
                    </a14:m>
                    <a:endParaRPr lang="en-GB" sz="1100" dirty="0"/>
                  </a:p>
                </p:txBody>
              </p:sp>
            </mc:Choice>
            <mc:Fallback>
              <p:sp>
                <p:nvSpPr>
                  <p:cNvPr id="59" name="TextBox 58">
                    <a:extLst>
                      <a:ext uri="{FF2B5EF4-FFF2-40B4-BE49-F238E27FC236}">
                        <a16:creationId xmlns:a16="http://schemas.microsoft.com/office/drawing/2014/main" id="{C7B986F1-F9BC-4A52-92E0-3CD8DA784FA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85531" y="4575580"/>
                    <a:ext cx="377283" cy="261610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0" name="Arc 59">
                <a:extLst>
                  <a:ext uri="{FF2B5EF4-FFF2-40B4-BE49-F238E27FC236}">
                    <a16:creationId xmlns:a16="http://schemas.microsoft.com/office/drawing/2014/main" id="{9BA5F587-B3F1-4464-B83B-5EB7695BDC8F}"/>
                  </a:ext>
                </a:extLst>
              </p:cNvPr>
              <p:cNvSpPr/>
              <p:nvPr/>
            </p:nvSpPr>
            <p:spPr>
              <a:xfrm>
                <a:off x="2070366" y="4273556"/>
                <a:ext cx="1030916" cy="1030916"/>
              </a:xfrm>
              <a:prstGeom prst="arc">
                <a:avLst>
                  <a:gd name="adj1" fmla="val 20173881"/>
                  <a:gd name="adj2" fmla="val 0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DB65318-463C-46D1-AB9C-94E2078078AC}"/>
                </a:ext>
              </a:extLst>
            </p:cNvPr>
            <p:cNvCxnSpPr/>
            <p:nvPr/>
          </p:nvCxnSpPr>
          <p:spPr>
            <a:xfrm flipH="1">
              <a:off x="1742221" y="6318083"/>
              <a:ext cx="1604013" cy="35925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2CAB7B4-B119-4728-9202-2A3E5C2C7D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78515" y="6313402"/>
              <a:ext cx="785749" cy="369653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BA3714DA-C440-4178-A101-4289DDACDBC1}"/>
                </a:ext>
              </a:extLst>
            </p:cNvPr>
            <p:cNvCxnSpPr>
              <a:cxnSpLocks/>
            </p:cNvCxnSpPr>
            <p:nvPr/>
          </p:nvCxnSpPr>
          <p:spPr>
            <a:xfrm>
              <a:off x="1740791" y="6682435"/>
              <a:ext cx="845033" cy="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5FF5ECF-ADC0-4681-A358-32496225C530}"/>
                </a:ext>
              </a:extLst>
            </p:cNvPr>
            <p:cNvCxnSpPr>
              <a:cxnSpLocks/>
            </p:cNvCxnSpPr>
            <p:nvPr/>
          </p:nvCxnSpPr>
          <p:spPr>
            <a:xfrm>
              <a:off x="2587472" y="6682435"/>
              <a:ext cx="845033" cy="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B2EA39E5-2156-4C0C-A034-2D2636912398}"/>
                    </a:ext>
                  </a:extLst>
                </p:cNvPr>
                <p:cNvSpPr txBox="1"/>
                <p:nvPr/>
              </p:nvSpPr>
              <p:spPr>
                <a:xfrm>
                  <a:off x="2732022" y="6334363"/>
                  <a:ext cx="298736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GB" sz="1100" dirty="0"/>
                </a:p>
              </p:txBody>
            </p:sp>
          </mc:Choice>
          <mc:Fallback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B2EA39E5-2156-4C0C-A034-2D26369123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2022" y="6334363"/>
                  <a:ext cx="298736" cy="26161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44AAFE44-A9E1-4A24-8BFD-440EDA4AF045}"/>
                    </a:ext>
                  </a:extLst>
                </p:cNvPr>
                <p:cNvSpPr txBox="1"/>
                <p:nvPr/>
              </p:nvSpPr>
              <p:spPr>
                <a:xfrm>
                  <a:off x="1985843" y="6497709"/>
                  <a:ext cx="298736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GB" sz="1100" dirty="0"/>
                </a:p>
              </p:txBody>
            </p:sp>
          </mc:Choice>
          <mc:Fallback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44AAFE44-A9E1-4A24-8BFD-440EDA4AF04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85843" y="6497709"/>
                  <a:ext cx="298736" cy="26161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99540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78630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06094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97866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06309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94660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82214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4949486" y="3933453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486" y="3933453"/>
                <a:ext cx="593432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410690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2166161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4949486" y="3933453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486" y="3933453"/>
                <a:ext cx="593432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385042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23560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4949486" y="3933453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486" y="3933453"/>
                <a:ext cx="593432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505267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16617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chemeClr val="bg2">
                <a:lumMod val="50000"/>
                <a:alpha val="50196"/>
              </a:scheme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4949486" y="3933453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486" y="3933453"/>
                <a:ext cx="593432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5934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96B934D7-1F30-4CE7-9437-07B2AFFC0AFF}"/>
              </a:ext>
            </a:extLst>
          </p:cNvPr>
          <p:cNvSpPr/>
          <p:nvPr/>
        </p:nvSpPr>
        <p:spPr>
          <a:xfrm>
            <a:off x="144623" y="5395275"/>
            <a:ext cx="965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SIC_80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C7D886-BFA9-490C-A36E-081407831C08}"/>
              </a:ext>
            </a:extLst>
          </p:cNvPr>
          <p:cNvSpPr txBox="1"/>
          <p:nvPr/>
        </p:nvSpPr>
        <p:spPr>
          <a:xfrm>
            <a:off x="4420159" y="5025943"/>
            <a:ext cx="407484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49388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8393391-0EE5-4219-8BCF-4E8CD5E7E72C}"/>
              </a:ext>
            </a:extLst>
          </p:cNvPr>
          <p:cNvGrpSpPr>
            <a:grpSpLocks noChangeAspect="1"/>
          </p:cNvGrpSpPr>
          <p:nvPr/>
        </p:nvGrpSpPr>
        <p:grpSpPr>
          <a:xfrm>
            <a:off x="2547779" y="361359"/>
            <a:ext cx="4990046" cy="5012297"/>
            <a:chOff x="1754921" y="1432497"/>
            <a:chExt cx="3513761" cy="3529432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C971777E-EC59-4EB5-AD2B-DB7DB2FDD2DD}"/>
                </a:ext>
              </a:extLst>
            </p:cNvPr>
            <p:cNvGrpSpPr/>
            <p:nvPr/>
          </p:nvGrpSpPr>
          <p:grpSpPr>
            <a:xfrm>
              <a:off x="1754921" y="1432497"/>
              <a:ext cx="3504152" cy="3529432"/>
              <a:chOff x="1754921" y="1432497"/>
              <a:chExt cx="3504152" cy="3529432"/>
            </a:xfrm>
          </p:grpSpPr>
          <p:sp>
            <p:nvSpPr>
              <p:cNvPr id="46" name="Arc 45">
                <a:extLst>
                  <a:ext uri="{FF2B5EF4-FFF2-40B4-BE49-F238E27FC236}">
                    <a16:creationId xmlns:a16="http://schemas.microsoft.com/office/drawing/2014/main" id="{00E52DDA-1BCB-4F8C-8DF0-616AF96EB954}"/>
                  </a:ext>
                </a:extLst>
              </p:cNvPr>
              <p:cNvSpPr/>
              <p:nvPr/>
            </p:nvSpPr>
            <p:spPr>
              <a:xfrm>
                <a:off x="2835681" y="3907105"/>
                <a:ext cx="1054827" cy="1054824"/>
              </a:xfrm>
              <a:prstGeom prst="arc">
                <a:avLst>
                  <a:gd name="adj1" fmla="val 9952488"/>
                  <a:gd name="adj2" fmla="val 18185185"/>
                </a:avLst>
              </a:prstGeom>
              <a:solidFill>
                <a:srgbClr val="FFFF66">
                  <a:alpha val="50196"/>
                </a:srgbClr>
              </a:solidFill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934385C9-2499-4639-94E4-397BB165EABC}"/>
                  </a:ext>
                </a:extLst>
              </p:cNvPr>
              <p:cNvGrpSpPr/>
              <p:nvPr/>
            </p:nvGrpSpPr>
            <p:grpSpPr>
              <a:xfrm>
                <a:off x="1754921" y="1432497"/>
                <a:ext cx="3504152" cy="3371588"/>
                <a:chOff x="1754921" y="1432497"/>
                <a:chExt cx="3504152" cy="3371588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900B6F13-8291-4FCC-9F3A-65CDD7D932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353486" y="1432497"/>
                  <a:ext cx="1905587" cy="3011629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FE39456F-0422-41A8-ADAD-8D6FA0B534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754921" y="4444833"/>
                  <a:ext cx="1604013" cy="359252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3ABA5C6-1D83-4BF4-93C8-1E97BCDF8D83}"/>
                </a:ext>
              </a:extLst>
            </p:cNvPr>
            <p:cNvCxnSpPr/>
            <p:nvPr/>
          </p:nvCxnSpPr>
          <p:spPr>
            <a:xfrm flipV="1">
              <a:off x="2582310" y="3546641"/>
              <a:ext cx="2686372" cy="12637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FAAA39A-0FA3-4C03-8867-74D7D42C58D8}"/>
                  </a:ext>
                </a:extLst>
              </p:cNvPr>
              <p:cNvSpPr txBox="1"/>
              <p:nvPr/>
            </p:nvSpPr>
            <p:spPr>
              <a:xfrm>
                <a:off x="5236245" y="3467956"/>
                <a:ext cx="1106127" cy="5554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45°−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FAAA39A-0FA3-4C03-8867-74D7D42C58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6245" y="3467956"/>
                <a:ext cx="1106127" cy="55547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Arc 50">
            <a:extLst>
              <a:ext uri="{FF2B5EF4-FFF2-40B4-BE49-F238E27FC236}">
                <a16:creationId xmlns:a16="http://schemas.microsoft.com/office/drawing/2014/main" id="{65E8729F-CF1A-492F-8628-FA32957660FC}"/>
              </a:ext>
            </a:extLst>
          </p:cNvPr>
          <p:cNvSpPr/>
          <p:nvPr/>
        </p:nvSpPr>
        <p:spPr>
          <a:xfrm>
            <a:off x="3233195" y="2917945"/>
            <a:ext cx="3351755" cy="3351755"/>
          </a:xfrm>
          <a:prstGeom prst="arc">
            <a:avLst>
              <a:gd name="adj1" fmla="val 18032043"/>
              <a:gd name="adj2" fmla="val 201103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Arc 51">
            <a:extLst>
              <a:ext uri="{FF2B5EF4-FFF2-40B4-BE49-F238E27FC236}">
                <a16:creationId xmlns:a16="http://schemas.microsoft.com/office/drawing/2014/main" id="{46D2FF00-535F-4DE4-8581-750DBABDFD4C}"/>
              </a:ext>
            </a:extLst>
          </p:cNvPr>
          <p:cNvSpPr/>
          <p:nvPr/>
        </p:nvSpPr>
        <p:spPr>
          <a:xfrm>
            <a:off x="3824390" y="3764860"/>
            <a:ext cx="1731860" cy="1731860"/>
          </a:xfrm>
          <a:prstGeom prst="arc">
            <a:avLst>
              <a:gd name="adj1" fmla="val 9054475"/>
              <a:gd name="adj2" fmla="val 98564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B652A21C-15B8-4C57-8341-E2E5B63E6A79}"/>
                  </a:ext>
                </a:extLst>
              </p:cNvPr>
              <p:cNvSpPr txBox="1"/>
              <p:nvPr/>
            </p:nvSpPr>
            <p:spPr>
              <a:xfrm>
                <a:off x="3311688" y="4894503"/>
                <a:ext cx="352597" cy="5554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B652A21C-15B8-4C57-8341-E2E5B63E6A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1688" y="4894503"/>
                <a:ext cx="352597" cy="5554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170A095-1B53-4922-A147-4C869B339E30}"/>
                  </a:ext>
                </a:extLst>
              </p:cNvPr>
              <p:cNvSpPr txBox="1"/>
              <p:nvPr/>
            </p:nvSpPr>
            <p:spPr>
              <a:xfrm>
                <a:off x="4159964" y="4138670"/>
                <a:ext cx="8787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135°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170A095-1B53-4922-A147-4C869B339E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964" y="4138670"/>
                <a:ext cx="878767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1630A83-FD02-4891-B8DE-47793E19D224}"/>
              </a:ext>
            </a:extLst>
          </p:cNvPr>
          <p:cNvCxnSpPr>
            <a:cxnSpLocks/>
          </p:cNvCxnSpPr>
          <p:nvPr/>
        </p:nvCxnSpPr>
        <p:spPr>
          <a:xfrm flipV="1">
            <a:off x="3577201" y="4926244"/>
            <a:ext cx="412495" cy="191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0541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rgbClr val="FFFF66">
                <a:alpha val="50196"/>
              </a:srgb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5A83CCD-BB9E-4766-BE86-35450F602873}"/>
              </a:ext>
            </a:extLst>
          </p:cNvPr>
          <p:cNvSpPr txBox="1"/>
          <p:nvPr/>
        </p:nvSpPr>
        <p:spPr>
          <a:xfrm>
            <a:off x="6517351" y="5025943"/>
            <a:ext cx="2086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drawn to scale)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8CC8-608D-4066-920C-135AC743A499}"/>
              </a:ext>
            </a:extLst>
          </p:cNvPr>
          <p:cNvSpPr txBox="1"/>
          <p:nvPr/>
        </p:nvSpPr>
        <p:spPr>
          <a:xfrm>
            <a:off x="29343" y="1459678"/>
            <a:ext cx="425109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chords touch each other and the rectangle.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Two radii lengths are shown.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value of the angle between the chords?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4B5B3F3-750C-4DC7-958F-8E60BD1E6DDC}"/>
                  </a:ext>
                </a:extLst>
              </p:cNvPr>
              <p:cNvSpPr txBox="1"/>
              <p:nvPr/>
            </p:nvSpPr>
            <p:spPr>
              <a:xfrm>
                <a:off x="1786130" y="4615768"/>
                <a:ext cx="134363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135°</m:t>
                      </m:r>
                    </m:oMath>
                  </m:oMathPara>
                </a14:m>
                <a:endParaRPr lang="en-GB" sz="4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4B5B3F3-750C-4DC7-958F-8E60BD1E6D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6130" y="4615768"/>
                <a:ext cx="1343637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F5D691CA-362A-497C-8923-01065F00F74B}"/>
              </a:ext>
            </a:extLst>
          </p:cNvPr>
          <p:cNvSpPr txBox="1"/>
          <p:nvPr/>
        </p:nvSpPr>
        <p:spPr>
          <a:xfrm>
            <a:off x="29343" y="5520296"/>
            <a:ext cx="63095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And the lengths of the radii are irrelevant!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20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614DBC7-FFBE-4FB8-9341-0D9E9BB15841}"/>
              </a:ext>
            </a:extLst>
          </p:cNvPr>
          <p:cNvCxnSpPr>
            <a:cxnSpLocks/>
          </p:cNvCxnSpPr>
          <p:nvPr/>
        </p:nvCxnSpPr>
        <p:spPr>
          <a:xfrm>
            <a:off x="7022945" y="2980073"/>
            <a:ext cx="0" cy="15626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4679499" y="3996243"/>
                <a:ext cx="4062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9499" y="3996243"/>
                <a:ext cx="406200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6997664" y="3537671"/>
                <a:ext cx="4582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7664" y="3537671"/>
                <a:ext cx="45820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E0167746-DAA5-4F8B-9F53-992B15AA5142}"/>
              </a:ext>
            </a:extLst>
          </p:cNvPr>
          <p:cNvSpPr txBox="1"/>
          <p:nvPr/>
        </p:nvSpPr>
        <p:spPr>
          <a:xfrm>
            <a:off x="308618" y="1009974"/>
            <a:ext cx="3512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There is another way …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215DF88-7FE7-4917-A14E-FCDD24330E54}"/>
              </a:ext>
            </a:extLst>
          </p:cNvPr>
          <p:cNvCxnSpPr/>
          <p:nvPr/>
        </p:nvCxnSpPr>
        <p:spPr>
          <a:xfrm flipV="1">
            <a:off x="5033040" y="2965592"/>
            <a:ext cx="1989905" cy="96536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FD86EC5-94C6-4B31-B8FE-B2D8CC47C9F5}"/>
              </a:ext>
            </a:extLst>
          </p:cNvPr>
          <p:cNvCxnSpPr/>
          <p:nvPr/>
        </p:nvCxnSpPr>
        <p:spPr>
          <a:xfrm flipH="1">
            <a:off x="4151999" y="4549848"/>
            <a:ext cx="38862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480E822D-71E9-44B2-8562-BA869FF8A64C}"/>
                  </a:ext>
                </a:extLst>
              </p:cNvPr>
              <p:cNvSpPr txBox="1"/>
              <p:nvPr/>
            </p:nvSpPr>
            <p:spPr>
              <a:xfrm>
                <a:off x="6144539" y="3242002"/>
                <a:ext cx="4582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480E822D-71E9-44B2-8562-BA869FF8A6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4539" y="3242002"/>
                <a:ext cx="458202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2026450-FCB6-409C-89EB-C61FF19C5D1E}"/>
                  </a:ext>
                </a:extLst>
              </p:cNvPr>
              <p:cNvSpPr txBox="1"/>
              <p:nvPr/>
            </p:nvSpPr>
            <p:spPr>
              <a:xfrm>
                <a:off x="5074422" y="3454713"/>
                <a:ext cx="4062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2026450-FCB6-409C-89EB-C61FF19C5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4422" y="3454713"/>
                <a:ext cx="40620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FE0D7D2-CE1F-4446-9DE7-5A5C24FA1D9C}"/>
              </a:ext>
            </a:extLst>
          </p:cNvPr>
          <p:cNvCxnSpPr>
            <a:cxnSpLocks noChangeAspect="1"/>
          </p:cNvCxnSpPr>
          <p:nvPr/>
        </p:nvCxnSpPr>
        <p:spPr>
          <a:xfrm>
            <a:off x="5042857" y="3321265"/>
            <a:ext cx="1978306" cy="122493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D1853359-DAF4-4F8E-8D0F-5E3AB4145A1B}"/>
              </a:ext>
            </a:extLst>
          </p:cNvPr>
          <p:cNvSpPr/>
          <p:nvPr/>
        </p:nvSpPr>
        <p:spPr>
          <a:xfrm rot="1900493">
            <a:off x="5628941" y="3547043"/>
            <a:ext cx="170732" cy="170732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7A1F85A-49CA-4823-8B0C-122BC0EDE9E5}"/>
              </a:ext>
            </a:extLst>
          </p:cNvPr>
          <p:cNvSpPr/>
          <p:nvPr/>
        </p:nvSpPr>
        <p:spPr>
          <a:xfrm rot="1900493">
            <a:off x="5386145" y="3609252"/>
            <a:ext cx="170732" cy="170732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D4427FAC-08C8-4F9F-A03E-3003CF60F46C}"/>
                  </a:ext>
                </a:extLst>
              </p:cNvPr>
              <p:cNvSpPr txBox="1"/>
              <p:nvPr/>
            </p:nvSpPr>
            <p:spPr>
              <a:xfrm>
                <a:off x="5143671" y="4489658"/>
                <a:ext cx="3714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D4427FAC-08C8-4F9F-A03E-3003CF60F4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671" y="4489658"/>
                <a:ext cx="371447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E4FB082-465F-47B0-9F80-49AFD8B13B99}"/>
                  </a:ext>
                </a:extLst>
              </p:cNvPr>
              <p:cNvSpPr txBox="1"/>
              <p:nvPr/>
            </p:nvSpPr>
            <p:spPr>
              <a:xfrm>
                <a:off x="6089821" y="4489658"/>
                <a:ext cx="3676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E4FB082-465F-47B0-9F80-49AFD8B13B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821" y="4489658"/>
                <a:ext cx="36766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Group 67">
            <a:extLst>
              <a:ext uri="{FF2B5EF4-FFF2-40B4-BE49-F238E27FC236}">
                <a16:creationId xmlns:a16="http://schemas.microsoft.com/office/drawing/2014/main" id="{AB8D40F4-6FA8-43C9-B665-47F773656A63}"/>
              </a:ext>
            </a:extLst>
          </p:cNvPr>
          <p:cNvGrpSpPr/>
          <p:nvPr/>
        </p:nvGrpSpPr>
        <p:grpSpPr>
          <a:xfrm>
            <a:off x="5515118" y="3648995"/>
            <a:ext cx="369781" cy="893765"/>
            <a:chOff x="5515118" y="3648995"/>
            <a:chExt cx="369781" cy="893765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044CB96-7F7B-4CA1-BC83-61ADAEE3690F}"/>
                </a:ext>
              </a:extLst>
            </p:cNvPr>
            <p:cNvCxnSpPr>
              <a:cxnSpLocks/>
            </p:cNvCxnSpPr>
            <p:nvPr/>
          </p:nvCxnSpPr>
          <p:spPr>
            <a:xfrm>
              <a:off x="5587306" y="3648995"/>
              <a:ext cx="0" cy="893765"/>
            </a:xfrm>
            <a:prstGeom prst="line">
              <a:avLst/>
            </a:prstGeom>
            <a:ln w="19050">
              <a:solidFill>
                <a:schemeClr val="tx2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7CCF31D1-7C9D-45A6-80DA-D95EE1653BF9}"/>
                    </a:ext>
                  </a:extLst>
                </p:cNvPr>
                <p:cNvSpPr txBox="1"/>
                <p:nvPr/>
              </p:nvSpPr>
              <p:spPr>
                <a:xfrm>
                  <a:off x="5515118" y="3974487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7CCF31D1-7C9D-45A6-80DA-D95EE1653BF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15118" y="3974487"/>
                  <a:ext cx="369781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76CBF5FE-527F-4690-AA70-693776B79DA0}"/>
                  </a:ext>
                </a:extLst>
              </p:cNvPr>
              <p:cNvSpPr txBox="1"/>
              <p:nvPr/>
            </p:nvSpPr>
            <p:spPr>
              <a:xfrm>
                <a:off x="389610" y="1729932"/>
                <a:ext cx="2832699" cy="22241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GB" dirty="0"/>
                  <a:t>	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𝑟𝑏</m:t>
                        </m:r>
                      </m:num>
                      <m:den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𝑅𝑎</m:t>
                        </m:r>
                      </m:num>
                      <m:den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76CBF5FE-527F-4690-AA70-693776B79D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610" y="1729932"/>
                <a:ext cx="2832699" cy="22241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76EA635-2FAD-4ECC-82DB-3C74D67F25A7}"/>
              </a:ext>
            </a:extLst>
          </p:cNvPr>
          <p:cNvCxnSpPr/>
          <p:nvPr/>
        </p:nvCxnSpPr>
        <p:spPr>
          <a:xfrm flipV="1">
            <a:off x="5033040" y="3923448"/>
            <a:ext cx="0" cy="6264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4F54A49E-302D-41C1-A5C1-03C6A380E287}"/>
              </a:ext>
            </a:extLst>
          </p:cNvPr>
          <p:cNvGrpSpPr/>
          <p:nvPr/>
        </p:nvGrpSpPr>
        <p:grpSpPr>
          <a:xfrm>
            <a:off x="6889610" y="1409993"/>
            <a:ext cx="566256" cy="1704477"/>
            <a:chOff x="6889610" y="1409993"/>
            <a:chExt cx="566256" cy="1704477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BE6639F6-D302-48FA-A1AF-45E3622F2692}"/>
                </a:ext>
              </a:extLst>
            </p:cNvPr>
            <p:cNvGrpSpPr/>
            <p:nvPr/>
          </p:nvGrpSpPr>
          <p:grpSpPr>
            <a:xfrm>
              <a:off x="6997664" y="1409993"/>
              <a:ext cx="458202" cy="1562687"/>
              <a:chOff x="6997664" y="1409993"/>
              <a:chExt cx="458202" cy="1562687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26E227F-E864-4340-A6C3-6BB3D1297D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22945" y="1409993"/>
                <a:ext cx="0" cy="1562687"/>
              </a:xfrm>
              <a:prstGeom prst="line">
                <a:avLst/>
              </a:prstGeom>
              <a:ln w="1905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>
                    <a:extLst>
                      <a:ext uri="{FF2B5EF4-FFF2-40B4-BE49-F238E27FC236}">
                        <a16:creationId xmlns:a16="http://schemas.microsoft.com/office/drawing/2014/main" id="{71BAFA42-B66A-4AEE-BA98-F24DF21D8AE3}"/>
                      </a:ext>
                    </a:extLst>
                  </p:cNvPr>
                  <p:cNvSpPr txBox="1"/>
                  <p:nvPr/>
                </p:nvSpPr>
                <p:spPr>
                  <a:xfrm>
                    <a:off x="6997664" y="2137609"/>
                    <a:ext cx="45820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37" name="TextBox 36">
                    <a:extLst>
                      <a:ext uri="{FF2B5EF4-FFF2-40B4-BE49-F238E27FC236}">
                        <a16:creationId xmlns:a16="http://schemas.microsoft.com/office/drawing/2014/main" id="{71BAFA42-B66A-4AEE-BA98-F24DF21D8AE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97664" y="2137609"/>
                    <a:ext cx="458202" cy="461665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BABED4F-1757-459B-8683-AB5B2979851A}"/>
                </a:ext>
              </a:extLst>
            </p:cNvPr>
            <p:cNvSpPr txBox="1"/>
            <p:nvPr/>
          </p:nvSpPr>
          <p:spPr>
            <a:xfrm>
              <a:off x="6889610" y="2652805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.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B988DBD8-E880-40B8-A653-A0EC02662D30}"/>
              </a:ext>
            </a:extLst>
          </p:cNvPr>
          <p:cNvGrpSpPr/>
          <p:nvPr/>
        </p:nvGrpSpPr>
        <p:grpSpPr>
          <a:xfrm>
            <a:off x="4679499" y="3315328"/>
            <a:ext cx="486488" cy="753917"/>
            <a:chOff x="4679499" y="3315328"/>
            <a:chExt cx="486488" cy="753917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2F22AC7A-E9A2-4A9F-93C4-37E57C8E15CB}"/>
                </a:ext>
              </a:extLst>
            </p:cNvPr>
            <p:cNvGrpSpPr/>
            <p:nvPr/>
          </p:nvGrpSpPr>
          <p:grpSpPr>
            <a:xfrm>
              <a:off x="4679499" y="3315328"/>
              <a:ext cx="406200" cy="626724"/>
              <a:chOff x="4679499" y="3315328"/>
              <a:chExt cx="406200" cy="626724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C0832069-4768-4B3F-A403-AA5CF49A382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034627" y="3315328"/>
                <a:ext cx="3568" cy="626724"/>
              </a:xfrm>
              <a:prstGeom prst="line">
                <a:avLst/>
              </a:prstGeom>
              <a:ln w="1905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>
                    <a:extLst>
                      <a:ext uri="{FF2B5EF4-FFF2-40B4-BE49-F238E27FC236}">
                        <a16:creationId xmlns:a16="http://schemas.microsoft.com/office/drawing/2014/main" id="{182FDDCB-561D-4120-9048-4011A54026EE}"/>
                      </a:ext>
                    </a:extLst>
                  </p:cNvPr>
                  <p:cNvSpPr txBox="1"/>
                  <p:nvPr/>
                </p:nvSpPr>
                <p:spPr>
                  <a:xfrm>
                    <a:off x="4679499" y="3378383"/>
                    <a:ext cx="406200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48" name="TextBox 47">
                    <a:extLst>
                      <a:ext uri="{FF2B5EF4-FFF2-40B4-BE49-F238E27FC236}">
                        <a16:creationId xmlns:a16="http://schemas.microsoft.com/office/drawing/2014/main" id="{182FDDCB-561D-4120-9048-4011A54026E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79499" y="3378383"/>
                    <a:ext cx="406200" cy="461665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E09D7AF1-F70B-4759-8EAD-2F0D90CA333F}"/>
                </a:ext>
              </a:extLst>
            </p:cNvPr>
            <p:cNvSpPr txBox="1"/>
            <p:nvPr/>
          </p:nvSpPr>
          <p:spPr>
            <a:xfrm>
              <a:off x="4904377" y="3607580"/>
              <a:ext cx="2616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.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54A696B-BBA3-45AB-85C5-7D48993FC812}"/>
              </a:ext>
            </a:extLst>
          </p:cNvPr>
          <p:cNvGrpSpPr/>
          <p:nvPr/>
        </p:nvGrpSpPr>
        <p:grpSpPr>
          <a:xfrm>
            <a:off x="4347067" y="3771026"/>
            <a:ext cx="684191" cy="461665"/>
            <a:chOff x="4404858" y="3762344"/>
            <a:chExt cx="626400" cy="461665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DE1BE92E-E55C-4684-8138-230C3FAA1867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718058" y="3603085"/>
              <a:ext cx="0" cy="62640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C950C34A-CB8F-4221-A09F-296EC25FD321}"/>
                    </a:ext>
                  </a:extLst>
                </p:cNvPr>
                <p:cNvSpPr txBox="1"/>
                <p:nvPr/>
              </p:nvSpPr>
              <p:spPr>
                <a:xfrm>
                  <a:off x="4440711" y="3762344"/>
                  <a:ext cx="40620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C950C34A-CB8F-4221-A09F-296EC25FD32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40711" y="3762344"/>
                  <a:ext cx="406200" cy="46166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27BE1B-D624-43A8-A29E-C1B3522795E1}"/>
              </a:ext>
            </a:extLst>
          </p:cNvPr>
          <p:cNvCxnSpPr/>
          <p:nvPr/>
        </p:nvCxnSpPr>
        <p:spPr>
          <a:xfrm flipH="1">
            <a:off x="5033040" y="1399651"/>
            <a:ext cx="1982975" cy="314310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Group 86">
            <a:extLst>
              <a:ext uri="{FF2B5EF4-FFF2-40B4-BE49-F238E27FC236}">
                <a16:creationId xmlns:a16="http://schemas.microsoft.com/office/drawing/2014/main" id="{C5C3B0F6-EB67-4F99-BA24-F04ACE6C0B08}"/>
              </a:ext>
            </a:extLst>
          </p:cNvPr>
          <p:cNvGrpSpPr/>
          <p:nvPr/>
        </p:nvGrpSpPr>
        <p:grpSpPr>
          <a:xfrm>
            <a:off x="4344842" y="3376622"/>
            <a:ext cx="1523032" cy="564001"/>
            <a:chOff x="4344842" y="3376622"/>
            <a:chExt cx="1523032" cy="564001"/>
          </a:xfrm>
        </p:grpSpPr>
        <p:sp>
          <p:nvSpPr>
            <p:cNvPr id="83" name="Arc 82">
              <a:extLst>
                <a:ext uri="{FF2B5EF4-FFF2-40B4-BE49-F238E27FC236}">
                  <a16:creationId xmlns:a16="http://schemas.microsoft.com/office/drawing/2014/main" id="{DE27CD6B-F944-4B18-ABE7-7389379B2773}"/>
                </a:ext>
              </a:extLst>
            </p:cNvPr>
            <p:cNvSpPr/>
            <p:nvPr/>
          </p:nvSpPr>
          <p:spPr>
            <a:xfrm>
              <a:off x="5303873" y="3376622"/>
              <a:ext cx="564001" cy="564001"/>
            </a:xfrm>
            <a:prstGeom prst="arc">
              <a:avLst>
                <a:gd name="adj1" fmla="val 7319397"/>
                <a:gd name="adj2" fmla="val 10063152"/>
              </a:avLst>
            </a:prstGeom>
            <a:solidFill>
              <a:srgbClr val="FFFF66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CD75F3CB-6537-4550-8208-07474FB71F4C}"/>
                </a:ext>
              </a:extLst>
            </p:cNvPr>
            <p:cNvCxnSpPr>
              <a:cxnSpLocks noChangeAspect="1"/>
            </p:cNvCxnSpPr>
            <p:nvPr/>
          </p:nvCxnSpPr>
          <p:spPr>
            <a:xfrm flipV="1">
              <a:off x="4344842" y="3658430"/>
              <a:ext cx="1245254" cy="26106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CC725AFA-0AAA-40A5-B3A7-F77EEBE9E6DC}"/>
              </a:ext>
            </a:extLst>
          </p:cNvPr>
          <p:cNvGrpSpPr/>
          <p:nvPr/>
        </p:nvGrpSpPr>
        <p:grpSpPr>
          <a:xfrm>
            <a:off x="3475203" y="3172554"/>
            <a:ext cx="1940221" cy="1218716"/>
            <a:chOff x="3475203" y="3172554"/>
            <a:chExt cx="1940221" cy="12187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BD6C1AC0-0C6E-4DBC-A2B3-7B5C7F58FF30}"/>
                    </a:ext>
                  </a:extLst>
                </p:cNvPr>
                <p:cNvSpPr txBox="1"/>
                <p:nvPr/>
              </p:nvSpPr>
              <p:spPr>
                <a:xfrm>
                  <a:off x="3947419" y="4021938"/>
                  <a:ext cx="58060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45</m:t>
                        </m:r>
                        <m:r>
                          <a:rPr lang="en-GB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BD6C1AC0-0C6E-4DBC-A2B3-7B5C7F58FF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7419" y="4021938"/>
                  <a:ext cx="580608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5" name="Arc 84">
              <a:extLst>
                <a:ext uri="{FF2B5EF4-FFF2-40B4-BE49-F238E27FC236}">
                  <a16:creationId xmlns:a16="http://schemas.microsoft.com/office/drawing/2014/main" id="{7FAF740F-7BDD-482C-BDCC-D3A4C440665F}"/>
                </a:ext>
              </a:extLst>
            </p:cNvPr>
            <p:cNvSpPr/>
            <p:nvPr/>
          </p:nvSpPr>
          <p:spPr>
            <a:xfrm rot="10800000">
              <a:off x="3475203" y="3172554"/>
              <a:ext cx="1940221" cy="994449"/>
            </a:xfrm>
            <a:prstGeom prst="arc">
              <a:avLst>
                <a:gd name="adj1" fmla="val 11568458"/>
                <a:gd name="adj2" fmla="val 16060760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6D9358A-7346-40BE-BE58-D648B49915B6}"/>
              </a:ext>
            </a:extLst>
          </p:cNvPr>
          <p:cNvGrpSpPr/>
          <p:nvPr/>
        </p:nvGrpSpPr>
        <p:grpSpPr>
          <a:xfrm>
            <a:off x="4412914" y="1409993"/>
            <a:ext cx="2602786" cy="2621518"/>
            <a:chOff x="1684043" y="1418711"/>
            <a:chExt cx="2602786" cy="2621518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2462033" y="325887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rgbClr val="FFFF66">
                <a:alpha val="50196"/>
              </a:srgb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1684043" y="141871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32D467A-A92A-4755-BBC5-462361DF43F0}"/>
                  </a:ext>
                </a:extLst>
              </p:cNvPr>
              <p:cNvSpPr txBox="1"/>
              <p:nvPr/>
            </p:nvSpPr>
            <p:spPr>
              <a:xfrm>
                <a:off x="5150037" y="3301309"/>
                <a:ext cx="58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32D467A-A92A-4755-BBC5-462361DF4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0037" y="3301309"/>
                <a:ext cx="580608" cy="369332"/>
              </a:xfrm>
              <a:prstGeom prst="rect">
                <a:avLst/>
              </a:prstGeom>
              <a:blipFill>
                <a:blip r:embed="rId14"/>
                <a:stretch>
                  <a:fillRect r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95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5" grpId="0" animBg="1"/>
      <p:bldP spid="46" grpId="0" animBg="1"/>
      <p:bldP spid="54" grpId="0"/>
      <p:bldP spid="55" grpId="0"/>
      <p:bldP spid="59" grpId="0" build="p"/>
      <p:bldP spid="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73572F-28E8-4B50-860B-CAE7C6AF8B5C}"/>
              </a:ext>
            </a:extLst>
          </p:cNvPr>
          <p:cNvSpPr txBox="1"/>
          <p:nvPr/>
        </p:nvSpPr>
        <p:spPr>
          <a:xfrm>
            <a:off x="1959747" y="169033"/>
            <a:ext cx="5224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Angle between the Chords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81F717-E356-4F69-8088-AA1A4DA6DC08}"/>
              </a:ext>
            </a:extLst>
          </p:cNvPr>
          <p:cNvGrpSpPr/>
          <p:nvPr/>
        </p:nvGrpSpPr>
        <p:grpSpPr>
          <a:xfrm>
            <a:off x="4409884" y="1406739"/>
            <a:ext cx="4194000" cy="3150940"/>
            <a:chOff x="380144" y="2193549"/>
            <a:chExt cx="4194000" cy="3150940"/>
          </a:xfrm>
        </p:grpSpPr>
        <p:sp>
          <p:nvSpPr>
            <p:cNvPr id="2" name="Arc 1">
              <a:extLst>
                <a:ext uri="{FF2B5EF4-FFF2-40B4-BE49-F238E27FC236}">
                  <a16:creationId xmlns:a16="http://schemas.microsoft.com/office/drawing/2014/main" id="{0A54B91E-024F-47BA-A8DC-EDBEE0072C68}"/>
                </a:ext>
              </a:extLst>
            </p:cNvPr>
            <p:cNvSpPr/>
            <p:nvPr/>
          </p:nvSpPr>
          <p:spPr>
            <a:xfrm>
              <a:off x="1190982" y="4045686"/>
              <a:ext cx="781353" cy="781353"/>
            </a:xfrm>
            <a:prstGeom prst="arc">
              <a:avLst>
                <a:gd name="adj1" fmla="val 9886505"/>
                <a:gd name="adj2" fmla="val 18185185"/>
              </a:avLst>
            </a:prstGeom>
            <a:solidFill>
              <a:srgbClr val="FFFF66">
                <a:alpha val="50196"/>
              </a:srgbClr>
            </a:solidFill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62DC6BE-1769-4940-87B6-D74D75B6B868}"/>
                </a:ext>
              </a:extLst>
            </p:cNvPr>
            <p:cNvGrpSpPr/>
            <p:nvPr/>
          </p:nvGrpSpPr>
          <p:grpSpPr>
            <a:xfrm>
              <a:off x="380144" y="2205521"/>
              <a:ext cx="4181582" cy="3137042"/>
              <a:chOff x="2188396" y="2205521"/>
              <a:chExt cx="4181582" cy="3137042"/>
            </a:xfrm>
            <a:noFill/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88A0012-0F41-460E-A987-F0027FB7FDB8}"/>
                  </a:ext>
                </a:extLst>
              </p:cNvPr>
              <p:cNvSpPr/>
              <p:nvPr/>
            </p:nvSpPr>
            <p:spPr>
              <a:xfrm>
                <a:off x="2188396" y="4089115"/>
                <a:ext cx="1253447" cy="1253447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EA554AC-1A55-46C1-BBAD-6671FA612C7D}"/>
                  </a:ext>
                </a:extLst>
              </p:cNvPr>
              <p:cNvSpPr/>
              <p:nvPr/>
            </p:nvSpPr>
            <p:spPr>
              <a:xfrm>
                <a:off x="3232936" y="2205521"/>
                <a:ext cx="3137042" cy="3137042"/>
              </a:xfrm>
              <a:prstGeom prst="ellipse">
                <a:avLst/>
              </a:prstGeom>
              <a:grp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63795C4-D49D-4D2F-B6EC-152A253D911C}"/>
                </a:ext>
              </a:extLst>
            </p:cNvPr>
            <p:cNvGrpSpPr/>
            <p:nvPr/>
          </p:nvGrpSpPr>
          <p:grpSpPr>
            <a:xfrm>
              <a:off x="390419" y="2205521"/>
              <a:ext cx="2602786" cy="2504596"/>
              <a:chOff x="380144" y="2211243"/>
              <a:chExt cx="2602786" cy="2504596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595B1F6-2B7D-4B44-8C5B-0E7996A47706}"/>
                  </a:ext>
                </a:extLst>
              </p:cNvPr>
              <p:cNvCxnSpPr>
                <a:cxnSpLocks/>
                <a:endCxn id="34" idx="0"/>
              </p:cNvCxnSpPr>
              <p:nvPr/>
            </p:nvCxnSpPr>
            <p:spPr>
              <a:xfrm flipV="1">
                <a:off x="1567859" y="2211243"/>
                <a:ext cx="1415071" cy="223232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35407CC-98FC-4725-9B90-8F32FEB24808}"/>
                  </a:ext>
                </a:extLst>
              </p:cNvPr>
              <p:cNvCxnSpPr>
                <a:endCxn id="20" idx="2"/>
              </p:cNvCxnSpPr>
              <p:nvPr/>
            </p:nvCxnSpPr>
            <p:spPr>
              <a:xfrm flipH="1">
                <a:off x="380144" y="4449726"/>
                <a:ext cx="1188158" cy="26611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E215FE-634E-4349-B643-BE203B4E0AC7}"/>
                </a:ext>
              </a:extLst>
            </p:cNvPr>
            <p:cNvSpPr/>
            <p:nvPr/>
          </p:nvSpPr>
          <p:spPr>
            <a:xfrm>
              <a:off x="380144" y="2193549"/>
              <a:ext cx="4194000" cy="315093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842957-6B64-4E13-83F0-C6C760A1F9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3300" y="4717765"/>
              <a:ext cx="3568" cy="62672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614DBC7-FFBE-4FB8-9341-0D9E9BB15841}"/>
                </a:ext>
              </a:extLst>
            </p:cNvPr>
            <p:cNvCxnSpPr>
              <a:cxnSpLocks/>
            </p:cNvCxnSpPr>
            <p:nvPr/>
          </p:nvCxnSpPr>
          <p:spPr>
            <a:xfrm>
              <a:off x="2993205" y="3773971"/>
              <a:ext cx="0" cy="156268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550" y="3933453"/>
                <a:ext cx="423514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015" y="3537671"/>
                <a:ext cx="42351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58E104-6BF3-4CB4-95D0-9B272747C24B}"/>
              </a:ext>
            </a:extLst>
          </p:cNvPr>
          <p:cNvCxnSpPr>
            <a:cxnSpLocks/>
          </p:cNvCxnSpPr>
          <p:nvPr/>
        </p:nvCxnSpPr>
        <p:spPr>
          <a:xfrm rot="360000" flipH="1" flipV="1">
            <a:off x="5130748" y="2884080"/>
            <a:ext cx="828000" cy="13332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21D728E-4E8D-426E-A8B6-F14D442EBC81}"/>
                  </a:ext>
                </a:extLst>
              </p:cNvPr>
              <p:cNvSpPr txBox="1"/>
              <p:nvPr/>
            </p:nvSpPr>
            <p:spPr>
              <a:xfrm>
                <a:off x="5448623" y="3194761"/>
                <a:ext cx="3930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21D728E-4E8D-426E-A8B6-F14D442EBC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8623" y="3194761"/>
                <a:ext cx="39305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A569405-BB6F-4A9C-8C4E-08E95707EA21}"/>
                  </a:ext>
                </a:extLst>
              </p:cNvPr>
              <p:cNvSpPr txBox="1"/>
              <p:nvPr/>
            </p:nvSpPr>
            <p:spPr>
              <a:xfrm>
                <a:off x="5172101" y="3385783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A569405-BB6F-4A9C-8C4E-08E95707E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2101" y="3385783"/>
                <a:ext cx="394660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4F1C5AC-9011-49DF-A6EB-40FEB87D992D}"/>
                  </a:ext>
                </a:extLst>
              </p:cNvPr>
              <p:cNvSpPr txBox="1"/>
              <p:nvPr/>
            </p:nvSpPr>
            <p:spPr>
              <a:xfrm>
                <a:off x="219025" y="2105045"/>
                <a:ext cx="2452466" cy="2031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+2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+90°=360°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endParaRPr lang="en-GB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GB" dirty="0">
                    <a:ea typeface="Cambria Math" panose="02040503050406030204" pitchFamily="18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</m:d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270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>
                    <a:ea typeface="Cambria Math" panose="02040503050406030204" pitchFamily="18" charset="0"/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=135°</m:t>
                    </m:r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4F1C5AC-9011-49DF-A6EB-40FEB87D99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25" y="2105045"/>
                <a:ext cx="2452466" cy="20313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40942F-01AA-4874-AAC8-0B27DBE0955E}"/>
                  </a:ext>
                </a:extLst>
              </p:cNvPr>
              <p:cNvSpPr txBox="1"/>
              <p:nvPr/>
            </p:nvSpPr>
            <p:spPr>
              <a:xfrm>
                <a:off x="1120234" y="2558782"/>
                <a:ext cx="323197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>
                    <a:latin typeface="Comic Sans MS" panose="030F0702030302020204" pitchFamily="66" charset="0"/>
                  </a:rPr>
                  <a:t>(Angle sum in a quadrilateral is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360</m:t>
                    </m:r>
                    <m:r>
                      <a:rPr lang="en-GB" sz="1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40942F-01AA-4874-AAC8-0B27DBE095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234" y="2558782"/>
                <a:ext cx="3231975" cy="307777"/>
              </a:xfrm>
              <a:prstGeom prst="rect">
                <a:avLst/>
              </a:prstGeom>
              <a:blipFill>
                <a:blip r:embed="rId9"/>
                <a:stretch>
                  <a:fillRect l="-566"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E0167746-DAA5-4F8B-9F53-992B15AA5142}"/>
              </a:ext>
            </a:extLst>
          </p:cNvPr>
          <p:cNvSpPr txBox="1"/>
          <p:nvPr/>
        </p:nvSpPr>
        <p:spPr>
          <a:xfrm>
            <a:off x="308618" y="1009974"/>
            <a:ext cx="2262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And another …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71744E3-0929-4417-ACB7-74FDE66D05DE}"/>
              </a:ext>
            </a:extLst>
          </p:cNvPr>
          <p:cNvGrpSpPr/>
          <p:nvPr/>
        </p:nvGrpSpPr>
        <p:grpSpPr>
          <a:xfrm>
            <a:off x="3959540" y="3485699"/>
            <a:ext cx="885443" cy="885443"/>
            <a:chOff x="3959540" y="3485699"/>
            <a:chExt cx="885443" cy="88544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EE62E8B5-16AB-43A7-AC88-FDA5DDE82375}"/>
                    </a:ext>
                  </a:extLst>
                </p:cNvPr>
                <p:cNvSpPr txBox="1"/>
                <p:nvPr/>
              </p:nvSpPr>
              <p:spPr>
                <a:xfrm>
                  <a:off x="4374156" y="3535882"/>
                  <a:ext cx="3946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EE62E8B5-16AB-43A7-AC88-FDA5DDE823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74156" y="3535882"/>
                  <a:ext cx="394660" cy="369332"/>
                </a:xfrm>
                <a:prstGeom prst="rect">
                  <a:avLst/>
                </a:prstGeom>
                <a:blipFill>
                  <a:blip r:embed="rId10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92ACA79F-5184-4372-A7D2-2BA047270C0F}"/>
                </a:ext>
              </a:extLst>
            </p:cNvPr>
            <p:cNvSpPr/>
            <p:nvPr/>
          </p:nvSpPr>
          <p:spPr>
            <a:xfrm>
              <a:off x="3959540" y="3485699"/>
              <a:ext cx="885443" cy="885443"/>
            </a:xfrm>
            <a:prstGeom prst="arc">
              <a:avLst>
                <a:gd name="adj1" fmla="val 16252292"/>
                <a:gd name="adj2" fmla="val 20768042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5242C9D-9ACD-4F99-96E5-8D44E4C9FA91}"/>
              </a:ext>
            </a:extLst>
          </p:cNvPr>
          <p:cNvGrpSpPr/>
          <p:nvPr/>
        </p:nvGrpSpPr>
        <p:grpSpPr>
          <a:xfrm>
            <a:off x="6538297" y="964616"/>
            <a:ext cx="885443" cy="885449"/>
            <a:chOff x="6538297" y="964616"/>
            <a:chExt cx="885443" cy="8854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85B027D8-63B3-424A-82B0-5325EAD04AE3}"/>
                    </a:ext>
                  </a:extLst>
                </p:cNvPr>
                <p:cNvSpPr txBox="1"/>
                <p:nvPr/>
              </p:nvSpPr>
              <p:spPr>
                <a:xfrm>
                  <a:off x="6545384" y="1383804"/>
                  <a:ext cx="39305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85B027D8-63B3-424A-82B0-5325EAD04AE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45384" y="1383804"/>
                  <a:ext cx="393056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" name="Arc 30">
              <a:extLst>
                <a:ext uri="{FF2B5EF4-FFF2-40B4-BE49-F238E27FC236}">
                  <a16:creationId xmlns:a16="http://schemas.microsoft.com/office/drawing/2014/main" id="{0D70EFED-6E08-478F-B453-137AF710899C}"/>
                </a:ext>
              </a:extLst>
            </p:cNvPr>
            <p:cNvSpPr/>
            <p:nvPr/>
          </p:nvSpPr>
          <p:spPr>
            <a:xfrm>
              <a:off x="6538297" y="964616"/>
              <a:ext cx="885443" cy="885449"/>
            </a:xfrm>
            <a:prstGeom prst="arc">
              <a:avLst>
                <a:gd name="adj1" fmla="val 7126307"/>
                <a:gd name="adj2" fmla="val 10805334"/>
              </a:avLst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2A41F8C-5610-453F-B0A2-FBF56E3E6093}"/>
              </a:ext>
            </a:extLst>
          </p:cNvPr>
          <p:cNvGrpSpPr/>
          <p:nvPr/>
        </p:nvGrpSpPr>
        <p:grpSpPr>
          <a:xfrm>
            <a:off x="5663331" y="4300413"/>
            <a:ext cx="1550424" cy="869001"/>
            <a:chOff x="5663331" y="4300413"/>
            <a:chExt cx="1550424" cy="869001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627EFE9-044B-467F-BF24-943C041910AC}"/>
                </a:ext>
              </a:extLst>
            </p:cNvPr>
            <p:cNvSpPr txBox="1"/>
            <p:nvPr/>
          </p:nvSpPr>
          <p:spPr>
            <a:xfrm>
              <a:off x="5663331" y="4861637"/>
              <a:ext cx="15504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>
                  <a:latin typeface="Comic Sans MS" panose="030F0702030302020204" pitchFamily="66" charset="0"/>
                </a:rPr>
                <a:t>Common tangent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AF4B36E-AD7E-47BA-9EED-44AD9EBF4ACE}"/>
                </a:ext>
              </a:extLst>
            </p:cNvPr>
            <p:cNvCxnSpPr/>
            <p:nvPr/>
          </p:nvCxnSpPr>
          <p:spPr>
            <a:xfrm flipH="1" flipV="1">
              <a:off x="5918791" y="4300413"/>
              <a:ext cx="283535" cy="59973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5909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6" grpId="0"/>
      <p:bldP spid="28" grpId="0" uiExpand="1" build="p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53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/>
              <p:nvPr/>
            </p:nvSpPr>
            <p:spPr>
              <a:xfrm>
                <a:off x="1418569" y="5050545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FB920D6-4DD4-49C8-927F-77DD6E923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8569" y="5050545"/>
                <a:ext cx="365805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/>
              <p:nvPr/>
            </p:nvSpPr>
            <p:spPr>
              <a:xfrm>
                <a:off x="3717319" y="3869647"/>
                <a:ext cx="3917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8CEB017-5895-4DA8-B2EA-6D42F1CA3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7319" y="3869647"/>
                <a:ext cx="39177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B842957-6B64-4E13-83F0-C6C760A1F941}"/>
              </a:ext>
            </a:extLst>
          </p:cNvPr>
          <p:cNvCxnSpPr>
            <a:cxnSpLocks/>
          </p:cNvCxnSpPr>
          <p:nvPr/>
        </p:nvCxnSpPr>
        <p:spPr>
          <a:xfrm>
            <a:off x="1494016" y="5035033"/>
            <a:ext cx="0" cy="44992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8C7AC82C-64B5-4BFF-881D-1832E6A632C9}"/>
              </a:ext>
            </a:extLst>
          </p:cNvPr>
          <p:cNvSpPr/>
          <p:nvPr/>
        </p:nvSpPr>
        <p:spPr>
          <a:xfrm>
            <a:off x="1046443" y="4585105"/>
            <a:ext cx="899855" cy="899854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6DB157B1-434A-45EF-9085-B2F11125E82E}"/>
              </a:ext>
            </a:extLst>
          </p:cNvPr>
          <p:cNvSpPr>
            <a:spLocks noChangeAspect="1"/>
          </p:cNvSpPr>
          <p:nvPr/>
        </p:nvSpPr>
        <p:spPr>
          <a:xfrm>
            <a:off x="1046442" y="145662"/>
            <a:ext cx="5341755" cy="5341754"/>
          </a:xfrm>
          <a:prstGeom prst="arc">
            <a:avLst>
              <a:gd name="adj1" fmla="val 4687098"/>
              <a:gd name="adj2" fmla="val 11845668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EC110D5-C4BB-4956-94F1-148531D21FBB}"/>
              </a:ext>
            </a:extLst>
          </p:cNvPr>
          <p:cNvCxnSpPr/>
          <p:nvPr/>
        </p:nvCxnSpPr>
        <p:spPr>
          <a:xfrm>
            <a:off x="1046442" y="1504247"/>
            <a:ext cx="0" cy="399954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70B4B52-7701-4208-A24B-DDECFC5B1336}"/>
              </a:ext>
            </a:extLst>
          </p:cNvPr>
          <p:cNvCxnSpPr/>
          <p:nvPr/>
        </p:nvCxnSpPr>
        <p:spPr>
          <a:xfrm>
            <a:off x="1046442" y="5487502"/>
            <a:ext cx="4527419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60">
            <a:extLst>
              <a:ext uri="{FF2B5EF4-FFF2-40B4-BE49-F238E27FC236}">
                <a16:creationId xmlns:a16="http://schemas.microsoft.com/office/drawing/2014/main" id="{303779B8-35F5-42A7-9BDC-07B6F1C22A2A}"/>
              </a:ext>
            </a:extLst>
          </p:cNvPr>
          <p:cNvGrpSpPr/>
          <p:nvPr/>
        </p:nvGrpSpPr>
        <p:grpSpPr>
          <a:xfrm>
            <a:off x="1046443" y="4725866"/>
            <a:ext cx="449927" cy="369332"/>
            <a:chOff x="1046443" y="4725866"/>
            <a:chExt cx="449927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BB3168DB-B7C7-4A48-B02D-C1997BD612AE}"/>
                    </a:ext>
                  </a:extLst>
                </p:cNvPr>
                <p:cNvSpPr txBox="1"/>
                <p:nvPr/>
              </p:nvSpPr>
              <p:spPr>
                <a:xfrm>
                  <a:off x="1093888" y="4725866"/>
                  <a:ext cx="3658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BB3168DB-B7C7-4A48-B02D-C1997BD612A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888" y="4725866"/>
                  <a:ext cx="365805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BC50B85-0B52-4FCF-AEB1-AB8EFE429922}"/>
                </a:ext>
              </a:extLst>
            </p:cNvPr>
            <p:cNvCxnSpPr>
              <a:endCxn id="35" idx="2"/>
            </p:cNvCxnSpPr>
            <p:nvPr/>
          </p:nvCxnSpPr>
          <p:spPr>
            <a:xfrm flipH="1">
              <a:off x="1046443" y="5035033"/>
              <a:ext cx="449927" cy="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2BCB743-119B-4E38-B0CD-949B9FD9D647}"/>
              </a:ext>
            </a:extLst>
          </p:cNvPr>
          <p:cNvCxnSpPr/>
          <p:nvPr/>
        </p:nvCxnSpPr>
        <p:spPr>
          <a:xfrm flipV="1">
            <a:off x="3717320" y="2802362"/>
            <a:ext cx="0" cy="270143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2E1D835-AD09-4817-9C78-709084FDB8A0}"/>
              </a:ext>
            </a:extLst>
          </p:cNvPr>
          <p:cNvCxnSpPr/>
          <p:nvPr/>
        </p:nvCxnSpPr>
        <p:spPr>
          <a:xfrm flipV="1">
            <a:off x="1046442" y="2802362"/>
            <a:ext cx="2670878" cy="267087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4C1D626F-7F87-4D81-9BC0-095305F2C5C0}"/>
                  </a:ext>
                </a:extLst>
              </p:cNvPr>
              <p:cNvSpPr txBox="1"/>
              <p:nvPr/>
            </p:nvSpPr>
            <p:spPr>
              <a:xfrm>
                <a:off x="1376157" y="4629200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4C1D626F-7F87-4D81-9BC0-095305F2C5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157" y="4629200"/>
                <a:ext cx="36580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Group 59">
            <a:extLst>
              <a:ext uri="{FF2B5EF4-FFF2-40B4-BE49-F238E27FC236}">
                <a16:creationId xmlns:a16="http://schemas.microsoft.com/office/drawing/2014/main" id="{5C99FB49-F813-4635-966D-E5F69068A80F}"/>
              </a:ext>
            </a:extLst>
          </p:cNvPr>
          <p:cNvGrpSpPr/>
          <p:nvPr/>
        </p:nvGrpSpPr>
        <p:grpSpPr>
          <a:xfrm>
            <a:off x="311039" y="4963824"/>
            <a:ext cx="908914" cy="401970"/>
            <a:chOff x="311039" y="4963824"/>
            <a:chExt cx="908914" cy="4019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AB5B7F23-905B-4C95-8C05-6AF405CB80CA}"/>
                    </a:ext>
                  </a:extLst>
                </p:cNvPr>
                <p:cNvSpPr txBox="1"/>
                <p:nvPr/>
              </p:nvSpPr>
              <p:spPr>
                <a:xfrm>
                  <a:off x="311039" y="4963824"/>
                  <a:ext cx="517385" cy="4019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AB5B7F23-905B-4C95-8C05-6AF405CB80C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039" y="4963824"/>
                  <a:ext cx="517385" cy="40197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74D99491-B387-4471-AB03-A79C680238B8}"/>
                </a:ext>
              </a:extLst>
            </p:cNvPr>
            <p:cNvSpPr/>
            <p:nvPr/>
          </p:nvSpPr>
          <p:spPr>
            <a:xfrm>
              <a:off x="320103" y="5128452"/>
              <a:ext cx="899850" cy="225301"/>
            </a:xfrm>
            <a:prstGeom prst="arc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A8F2285-AF6E-425D-94FA-F46F361384A6}"/>
                  </a:ext>
                </a:extLst>
              </p:cNvPr>
              <p:cNvSpPr txBox="1"/>
              <p:nvPr/>
            </p:nvSpPr>
            <p:spPr>
              <a:xfrm>
                <a:off x="2529488" y="3869647"/>
                <a:ext cx="3917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A8F2285-AF6E-425D-94FA-F46F361384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9488" y="3869647"/>
                <a:ext cx="391774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2" name="Group 61">
            <a:extLst>
              <a:ext uri="{FF2B5EF4-FFF2-40B4-BE49-F238E27FC236}">
                <a16:creationId xmlns:a16="http://schemas.microsoft.com/office/drawing/2014/main" id="{ACFE7F4F-E7B0-4FF2-B5F3-68A2B449238C}"/>
              </a:ext>
            </a:extLst>
          </p:cNvPr>
          <p:cNvGrpSpPr/>
          <p:nvPr/>
        </p:nvGrpSpPr>
        <p:grpSpPr>
          <a:xfrm>
            <a:off x="1046442" y="2467793"/>
            <a:ext cx="2670878" cy="369332"/>
            <a:chOff x="1046442" y="2467793"/>
            <a:chExt cx="2670878" cy="369332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98D7C99-C197-48AA-8219-496BFEECE45E}"/>
                </a:ext>
              </a:extLst>
            </p:cNvPr>
            <p:cNvCxnSpPr>
              <a:cxnSpLocks/>
            </p:cNvCxnSpPr>
            <p:nvPr/>
          </p:nvCxnSpPr>
          <p:spPr>
            <a:xfrm>
              <a:off x="1046442" y="2802362"/>
              <a:ext cx="2670878" cy="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AD74C733-8782-41BC-8C63-E4B333710D2A}"/>
                    </a:ext>
                  </a:extLst>
                </p:cNvPr>
                <p:cNvSpPr txBox="1"/>
                <p:nvPr/>
              </p:nvSpPr>
              <p:spPr>
                <a:xfrm>
                  <a:off x="2137714" y="2467793"/>
                  <a:ext cx="3917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AD74C733-8782-41BC-8C63-E4B333710D2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37714" y="2467793"/>
                  <a:ext cx="391774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CB882AC-CBDE-4264-BED2-3A3A50472516}"/>
                  </a:ext>
                </a:extLst>
              </p:cNvPr>
              <p:cNvSpPr txBox="1"/>
              <p:nvPr/>
            </p:nvSpPr>
            <p:spPr>
              <a:xfrm>
                <a:off x="5261914" y="1488630"/>
                <a:ext cx="2885726" cy="3305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        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b="0" i="1" dirty="0" smtClean="0">
                        <a:latin typeface="Cambria Math" panose="02040503050406030204" pitchFamily="18" charset="0"/>
                      </a:rPr>
                      <m:t>+2+2</m:t>
                    </m:r>
                    <m:rad>
                      <m:radPr>
                        <m:degHide m:val="on"/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	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	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	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=6+4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CB882AC-CBDE-4264-BED2-3A3A504725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1914" y="1488630"/>
                <a:ext cx="2885726" cy="330597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E28A1A79-180A-4A37-A89A-4C129FAC643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7088"/>
                <a:ext cx="8229600" cy="11915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2000" dirty="0">
                    <a:latin typeface="Comic Sans MS" panose="030F0702030302020204" pitchFamily="66" charset="0"/>
                  </a:rPr>
                  <a:t>Extension:</a:t>
                </a:r>
              </a:p>
              <a:p>
                <a:pPr marL="0" indent="0">
                  <a:buNone/>
                </a:pPr>
                <a:r>
                  <a:rPr lang="en-GB" sz="2000" dirty="0">
                    <a:latin typeface="Comic Sans MS" panose="030F0702030302020204" pitchFamily="66" charset="0"/>
                  </a:rPr>
                  <a:t>If the smaller radius is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what would the larger radius be if that circle was also tangent to the rectangle everywhere it touches it?</a:t>
                </a:r>
              </a:p>
            </p:txBody>
          </p:sp>
        </mc:Choice>
        <mc:Fallback xmlns="">
          <p:sp>
            <p:nvSpPr>
              <p:cNvPr id="59" name="Content Placeholder 2">
                <a:extLst>
                  <a:ext uri="{FF2B5EF4-FFF2-40B4-BE49-F238E27FC236}">
                    <a16:creationId xmlns:a16="http://schemas.microsoft.com/office/drawing/2014/main" id="{E28A1A79-180A-4A37-A89A-4C129FAC64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7088"/>
                <a:ext cx="8229600" cy="1191500"/>
              </a:xfrm>
              <a:blipFill>
                <a:blip r:embed="rId10"/>
                <a:stretch>
                  <a:fillRect l="-741" t="-2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2783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6" grpId="0"/>
      <p:bldP spid="5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1943</TotalTime>
  <Words>1319</Words>
  <Application>Microsoft Office PowerPoint</Application>
  <PresentationFormat>On-screen Show (4:3)</PresentationFormat>
  <Paragraphs>363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Bradley Hand ITC</vt:lpstr>
      <vt:lpstr>Calibri</vt:lpstr>
      <vt:lpstr>Cambria Math</vt:lpstr>
      <vt:lpstr>Comic Sans MS</vt:lpstr>
      <vt:lpstr>Office Theme</vt:lpstr>
      <vt:lpstr>Angle between the Chords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 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Crossed Lines</dc:title>
  <dc:creator>John</dc:creator>
  <cp:lastModifiedBy>John Burke</cp:lastModifiedBy>
  <cp:revision>118</cp:revision>
  <cp:lastPrinted>2019-12-23T15:09:53Z</cp:lastPrinted>
  <dcterms:created xsi:type="dcterms:W3CDTF">2015-01-18T19:46:07Z</dcterms:created>
  <dcterms:modified xsi:type="dcterms:W3CDTF">2020-12-19T19:40:21Z</dcterms:modified>
</cp:coreProperties>
</file>